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331" r:id="rId2"/>
    <p:sldId id="332" r:id="rId3"/>
    <p:sldId id="321" r:id="rId4"/>
    <p:sldId id="334" r:id="rId5"/>
    <p:sldId id="338" r:id="rId6"/>
    <p:sldId id="340" r:id="rId7"/>
    <p:sldId id="341" r:id="rId8"/>
    <p:sldId id="342" r:id="rId9"/>
    <p:sldId id="339" r:id="rId10"/>
    <p:sldId id="337" r:id="rId11"/>
    <p:sldId id="343" r:id="rId12"/>
    <p:sldId id="318" r:id="rId13"/>
    <p:sldId id="320" r:id="rId14"/>
    <p:sldId id="317" r:id="rId15"/>
    <p:sldId id="314" r:id="rId16"/>
    <p:sldId id="315" r:id="rId1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07-12-2021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12/7/2021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4.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33/02_ZC_Booking_APPROVER_LAMAB.txt" TargetMode="External"/><Relationship Id="rId5" Type="http://schemas.openxmlformats.org/officeDocument/2006/relationships/hyperlink" Target="https://github.com/soyuztechnologies/LamResearchS4HANA/blob/master/RAP/Day%2033/01_ZC_Travel_APPROVER_LAMAB.txt"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33/04_Metadata%20Extension%20Booking.txt" TargetMode="External"/><Relationship Id="rId5" Type="http://schemas.openxmlformats.org/officeDocument/2006/relationships/hyperlink" Target="https://github.com/soyuztechnologies/LamResearchS4HANA/blob/master/RAP/Day%2033/03_Metadata%20Extension%20Travel.txt"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33/05_Behaviour%20Definition%20for%20App.txt" TargetMode="Externa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33/06_Service%20Definition.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xmln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33</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Fiori App Preview</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26925" y="1382193"/>
            <a:ext cx="11134973" cy="5084463"/>
          </a:xfrm>
          <a:prstGeom prst="rect">
            <a:avLst/>
          </a:prstGeom>
        </p:spPr>
      </p:pic>
    </p:spTree>
    <p:extLst>
      <p:ext uri="{BB962C8B-B14F-4D97-AF65-F5344CB8AC3E}">
        <p14:creationId xmlns:p14="http://schemas.microsoft.com/office/powerpoint/2010/main" val="3451974099"/>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Deploy Fiori App to SAP CF</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Tree>
    <p:extLst>
      <p:ext uri="{BB962C8B-B14F-4D97-AF65-F5344CB8AC3E}">
        <p14:creationId xmlns:p14="http://schemas.microsoft.com/office/powerpoint/2010/main" val="280699533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33</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766820" y="6471378"/>
            <a:ext cx="2381989" cy="359451"/>
          </a:xfrm>
        </p:spPr>
        <p:txBody>
          <a:bodyPr/>
          <a:lstStyle/>
          <a:p>
            <a:pPr lvl="0" defTabSz="914400">
              <a:defRPr/>
            </a:pPr>
            <a:r>
              <a:rPr lang="en-US" sz="1400" b="1" dirty="0">
                <a:solidFill>
                  <a:schemeClr val="bg1"/>
                </a:solidFill>
              </a:rPr>
              <a:t>www.Anubhavtrainings.com</a:t>
            </a:r>
            <a:endParaRPr lang="en-US" sz="1400" b="1" dirty="0">
              <a:solidFill>
                <a:schemeClr val="bg1"/>
              </a:solidFill>
            </a:endParaRP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33 </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xmlns="" id="{1E8BD2BC-59B0-4D30-97AE-9B4A2D8F7B41}"/>
              </a:ext>
            </a:extLst>
          </p:cNvPr>
          <p:cNvSpPr txBox="1"/>
          <p:nvPr/>
        </p:nvSpPr>
        <p:spPr>
          <a:xfrm>
            <a:off x="609637" y="986358"/>
            <a:ext cx="7962085" cy="2245871"/>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Understand the persona for Approver</a:t>
            </a:r>
          </a:p>
          <a:p>
            <a:pPr marL="133234" indent="-285664">
              <a:buFont typeface="Arial" panose="020B0604020202020204" pitchFamily="34" charset="0"/>
              <a:buChar char="•"/>
            </a:pPr>
            <a:r>
              <a:rPr lang="en-US" sz="1999" dirty="0">
                <a:solidFill>
                  <a:schemeClr val="bg1"/>
                </a:solidFill>
              </a:rPr>
              <a:t>Implementing Approver projection</a:t>
            </a:r>
          </a:p>
          <a:p>
            <a:pPr marL="133234" indent="-285664">
              <a:buFont typeface="Arial" panose="020B0604020202020204" pitchFamily="34" charset="0"/>
              <a:buChar char="•"/>
            </a:pPr>
            <a:r>
              <a:rPr lang="en-US" sz="1999" dirty="0">
                <a:solidFill>
                  <a:schemeClr val="bg1"/>
                </a:solidFill>
              </a:rPr>
              <a:t>Annotations for Approver </a:t>
            </a:r>
            <a:r>
              <a:rPr lang="en-US" sz="1999" dirty="0" smtClean="0">
                <a:solidFill>
                  <a:schemeClr val="bg1"/>
                </a:solidFill>
              </a:rPr>
              <a:t>Scenario</a:t>
            </a:r>
          </a:p>
          <a:p>
            <a:pPr marL="133234" indent="-285664">
              <a:buFont typeface="Arial" panose="020B0604020202020204" pitchFamily="34" charset="0"/>
              <a:buChar char="•"/>
            </a:pPr>
            <a:r>
              <a:rPr lang="en-US" sz="1999" dirty="0" smtClean="0">
                <a:solidFill>
                  <a:schemeClr val="bg1"/>
                </a:solidFill>
              </a:rPr>
              <a:t>Behavior Definition for Approver</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Service Binding for </a:t>
            </a:r>
            <a:r>
              <a:rPr lang="en-US" sz="1999" dirty="0" smtClean="0">
                <a:solidFill>
                  <a:schemeClr val="bg1"/>
                </a:solidFill>
              </a:rPr>
              <a:t>Approver </a:t>
            </a:r>
            <a:r>
              <a:rPr lang="en-US" sz="1999" dirty="0">
                <a:solidFill>
                  <a:schemeClr val="bg1"/>
                </a:solidFill>
              </a:rPr>
              <a:t>Scenario</a:t>
            </a:r>
          </a:p>
          <a:p>
            <a:pPr marL="133234" indent="-285664">
              <a:buFont typeface="Arial" panose="020B0604020202020204" pitchFamily="34" charset="0"/>
              <a:buChar char="•"/>
            </a:pPr>
            <a:r>
              <a:rPr lang="en-US" sz="1999" dirty="0">
                <a:solidFill>
                  <a:schemeClr val="bg1"/>
                </a:solidFill>
              </a:rPr>
              <a:t>Fiori App for Approver</a:t>
            </a:r>
          </a:p>
          <a:p>
            <a:pPr marL="133234" indent="-285664">
              <a:buFont typeface="Arial" panose="020B0604020202020204" pitchFamily="34" charset="0"/>
              <a:buChar char="•"/>
            </a:pPr>
            <a:r>
              <a:rPr lang="en-US" sz="1999" dirty="0">
                <a:solidFill>
                  <a:schemeClr val="bg1"/>
                </a:solidFill>
              </a:rPr>
              <a:t>Deploy Fiori App to SAP CF</a:t>
            </a:r>
          </a:p>
        </p:txBody>
      </p:sp>
    </p:spTree>
    <p:extLst>
      <p:ext uri="{BB962C8B-B14F-4D97-AF65-F5344CB8AC3E}">
        <p14:creationId xmlns:p14="http://schemas.microsoft.com/office/powerpoint/2010/main" val="2948038158"/>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Understand the Persona for Approver</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2031325"/>
          </a:xfrm>
          <a:prstGeom prst="rect">
            <a:avLst/>
          </a:prstGeom>
        </p:spPr>
        <p:txBody>
          <a:bodyPr wrap="square">
            <a:spAutoFit/>
          </a:bodyPr>
          <a:lstStyle/>
          <a:p>
            <a:pPr algn="just"/>
            <a:r>
              <a:rPr lang="en-US" sz="1800" dirty="0" smtClean="0"/>
              <a:t>The </a:t>
            </a:r>
            <a:r>
              <a:rPr lang="en-US" sz="1800" dirty="0"/>
              <a:t>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p:txBody>
      </p:sp>
      <p:grpSp>
        <p:nvGrpSpPr>
          <p:cNvPr id="3" name="Group 2"/>
          <p:cNvGrpSpPr/>
          <p:nvPr/>
        </p:nvGrpSpPr>
        <p:grpSpPr>
          <a:xfrm>
            <a:off x="5158308" y="2780928"/>
            <a:ext cx="1872208" cy="2004402"/>
            <a:chOff x="1989956" y="4149080"/>
            <a:chExt cx="1152128" cy="1464942"/>
          </a:xfrm>
        </p:grpSpPr>
        <p:sp>
          <p:nvSpPr>
            <p:cNvPr id="8" name="TextBox 7">
              <a:extLst>
                <a:ext uri="{FF2B5EF4-FFF2-40B4-BE49-F238E27FC236}">
                  <a16:creationId xmlns:a16="http://schemas.microsoft.com/office/drawing/2014/main" xmlns="" id="{712A256E-C220-4D96-BE08-291506C3C4EC}"/>
                </a:ext>
              </a:extLst>
            </p:cNvPr>
            <p:cNvSpPr txBox="1"/>
            <p:nvPr/>
          </p:nvSpPr>
          <p:spPr>
            <a:xfrm>
              <a:off x="1989956" y="5344091"/>
              <a:ext cx="1152128" cy="269931"/>
            </a:xfrm>
            <a:prstGeom prst="rect">
              <a:avLst/>
            </a:prstGeom>
            <a:noFill/>
          </p:spPr>
          <p:txBody>
            <a:bodyPr wrap="square" rtlCol="0">
              <a:spAutoFit/>
            </a:bodyPr>
            <a:lstStyle/>
            <a:p>
              <a:r>
                <a:rPr lang="en-US" sz="1800" b="1" dirty="0" smtClean="0"/>
                <a:t>      Approver</a:t>
              </a:r>
              <a:endParaRPr lang="en-IN" sz="1800" b="1" dirty="0"/>
            </a:p>
          </p:txBody>
        </p:sp>
        <p:pic>
          <p:nvPicPr>
            <p:cNvPr id="9" name="Picture 4" descr="Clipart of manager avatar free image download">
              <a:extLst>
                <a:ext uri="{FF2B5EF4-FFF2-40B4-BE49-F238E27FC236}">
                  <a16:creationId xmlns:a16="http://schemas.microsoft.com/office/drawing/2014/main" xmlns="" id="{E9864AC1-5D3F-4C49-92E9-C05732C231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40851" y="4149080"/>
              <a:ext cx="850339" cy="119501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ounded Rectangle 3"/>
          <p:cNvSpPr/>
          <p:nvPr/>
        </p:nvSpPr>
        <p:spPr>
          <a:xfrm>
            <a:off x="3214092"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Accept</a:t>
            </a:r>
            <a:endParaRPr lang="en-US" dirty="0">
              <a:solidFill>
                <a:schemeClr val="tx1"/>
              </a:solidFill>
            </a:endParaRPr>
          </a:p>
        </p:txBody>
      </p:sp>
      <p:sp>
        <p:nvSpPr>
          <p:cNvPr id="12" name="Rounded Rectangle 11"/>
          <p:cNvSpPr/>
          <p:nvPr/>
        </p:nvSpPr>
        <p:spPr>
          <a:xfrm>
            <a:off x="7462564"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Reject</a:t>
            </a:r>
            <a:endParaRPr lang="en-US" dirty="0">
              <a:solidFill>
                <a:schemeClr val="tx1"/>
              </a:solidFill>
            </a:endParaRPr>
          </a:p>
        </p:txBody>
      </p:sp>
      <p:cxnSp>
        <p:nvCxnSpPr>
          <p:cNvPr id="7" name="Elbow Connector 6"/>
          <p:cNvCxnSpPr>
            <a:stCxn id="4" idx="0"/>
            <a:endCxn id="9" idx="3"/>
          </p:cNvCxnSpPr>
          <p:nvPr/>
        </p:nvCxnSpPr>
        <p:spPr>
          <a:xfrm rot="5400000" flipH="1" flipV="1">
            <a:off x="3943484" y="3697164"/>
            <a:ext cx="1558729" cy="13613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2" idx="0"/>
            <a:endCxn id="9" idx="1"/>
          </p:cNvCxnSpPr>
          <p:nvPr/>
        </p:nvCxnSpPr>
        <p:spPr>
          <a:xfrm rot="16200000" flipV="1">
            <a:off x="6758621" y="3625156"/>
            <a:ext cx="1558729" cy="15053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727438"/>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Approver Scenario</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05522"/>
            <a:ext cx="11229191" cy="5262979"/>
          </a:xfrm>
          <a:prstGeom prst="rect">
            <a:avLst/>
          </a:prstGeom>
        </p:spPr>
        <p:txBody>
          <a:bodyPr wrap="square">
            <a:spAutoFit/>
          </a:bodyPr>
          <a:lstStyle/>
          <a:p>
            <a:pPr marL="285750" indent="-285750" algn="just">
              <a:buFont typeface="Wingdings" panose="05000000000000000000" pitchFamily="2" charset="2"/>
              <a:buChar char="§"/>
            </a:pPr>
            <a:r>
              <a:rPr lang="en-US" sz="1600" b="1" u="sng" dirty="0"/>
              <a:t>Travel Projection CDS View for Approver </a:t>
            </a:r>
            <a:r>
              <a:rPr lang="en-US" sz="1600" b="1" u="sng" dirty="0" smtClean="0"/>
              <a:t>BO</a:t>
            </a:r>
            <a:endParaRPr lang="en-US" sz="1600" b="1" u="sng" dirty="0"/>
          </a:p>
          <a:p>
            <a:pPr algn="just"/>
            <a:r>
              <a:rPr lang="en-US" sz="1600" dirty="0"/>
              <a:t>Except for the actions, which are different in the processor and the approver projection, the CDS projection views for the processor and the approver BO are identical. Minor changes can be detected in the field label of the field TravelID and TravelStatus. This results from the fact, that the approver does not create new travel entries. It is not necessary for this role to know the number range of the TravelID or the possible values of the TravelStatus. In addition, the approver BO projection has gained a selection field for the TravelStatus to make it easier for the approver to filter for open/accepted/rejected travels</a:t>
            </a:r>
            <a:r>
              <a:rPr lang="en-US" sz="1600" dirty="0" smtClean="0"/>
              <a:t>.</a:t>
            </a:r>
          </a:p>
          <a:p>
            <a:pPr algn="just"/>
            <a:endParaRPr lang="en-US" sz="1600" dirty="0" smtClean="0"/>
          </a:p>
          <a:p>
            <a:pPr marL="285750" indent="-285750" algn="just">
              <a:buFont typeface="Wingdings" panose="05000000000000000000" pitchFamily="2" charset="2"/>
              <a:buChar char="§"/>
            </a:pPr>
            <a:r>
              <a:rPr lang="en-US" sz="1600" b="1" u="sng" dirty="0" smtClean="0"/>
              <a:t>Actions</a:t>
            </a:r>
            <a:endParaRPr lang="en-US" sz="1600" b="1" u="sng" dirty="0"/>
          </a:p>
          <a:p>
            <a:pPr algn="just"/>
            <a:r>
              <a:rPr lang="en-US" sz="1600" dirty="0"/>
              <a:t>The position and the label for the action button must be defined in the CDS projection views. In the case of an approver, the available actions concerning the travel entity set are Accept Travel and Reject Travel. The implementation of these actions is done in the behavior implementation . It is simply the UI appearance that needs to be configured in the projection view. The action buttons for the respective actions are designed to appear on the travel list report page and on the travel object page. That is why the annotations are used in the list item and identification UI annotation. When executing the action on the list report page, a travel instance must be selected to assign an instance for the instance-bound action. On the object page, the instance for which the action shall be executed is clear.</a:t>
            </a:r>
          </a:p>
          <a:p>
            <a:pPr algn="just"/>
            <a:endParaRPr lang="en-US" sz="1600" dirty="0"/>
          </a:p>
          <a:p>
            <a:pPr marL="285750" indent="-285750" algn="just">
              <a:buFont typeface="Wingdings" panose="05000000000000000000" pitchFamily="2" charset="2"/>
              <a:buChar char="§"/>
            </a:pPr>
            <a:r>
              <a:rPr lang="en-US" sz="1600" b="1" u="sng" dirty="0"/>
              <a:t>Booking Projection CDS View for Approver </a:t>
            </a:r>
            <a:r>
              <a:rPr lang="en-US" sz="1600" b="1" u="sng" dirty="0" smtClean="0"/>
              <a:t>BO</a:t>
            </a:r>
            <a:endParaRPr lang="en-US" sz="1600" b="1" u="sng" dirty="0"/>
          </a:p>
          <a:p>
            <a:pPr algn="just"/>
            <a:r>
              <a:rPr lang="en-US" sz="1600" dirty="0"/>
              <a:t>The CDS projection views for the processor and the approver BO are almost identical</a:t>
            </a:r>
            <a:r>
              <a:rPr lang="en-US" sz="1600" dirty="0" smtClean="0"/>
              <a:t>.</a:t>
            </a:r>
            <a:endParaRPr lang="en-US" sz="1600" dirty="0"/>
          </a:p>
          <a:p>
            <a:pPr algn="just"/>
            <a:r>
              <a:rPr lang="en-US" sz="1600" dirty="0"/>
              <a:t>Value helps are not necessary for the interpretation of the approver role in this scenario. As the booking entity is a read-only entity in this scenario and selection fields with value helps cannot be defined for a sub entity, value helps cannot be applied and thus are not necessary to be defined for the booking entity</a:t>
            </a:r>
            <a:r>
              <a:rPr lang="en-US" sz="1600" dirty="0" smtClean="0"/>
              <a:t>.</a:t>
            </a:r>
            <a:endParaRPr lang="en-US" sz="1600" dirty="0"/>
          </a:p>
        </p:txBody>
      </p:sp>
    </p:spTree>
    <p:extLst>
      <p:ext uri="{BB962C8B-B14F-4D97-AF65-F5344CB8AC3E}">
        <p14:creationId xmlns:p14="http://schemas.microsoft.com/office/powerpoint/2010/main" val="1450620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Implementing Approver </a:t>
            </a:r>
            <a:r>
              <a:rPr lang="en-US" dirty="0" smtClean="0">
                <a:latin typeface="Cooper Black" panose="0208090404030B020404" pitchFamily="18" charset="0"/>
              </a:rPr>
              <a:t>Projection CDS</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71486"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46725" y="1421582"/>
            <a:ext cx="4733953" cy="5175770"/>
          </a:xfrm>
          <a:prstGeom prst="rect">
            <a:avLst/>
          </a:prstGeom>
        </p:spPr>
      </p:pic>
      <p:pic>
        <p:nvPicPr>
          <p:cNvPr id="3" name="Picture 2"/>
          <p:cNvPicPr>
            <a:picLocks noChangeAspect="1"/>
          </p:cNvPicPr>
          <p:nvPr/>
        </p:nvPicPr>
        <p:blipFill rotWithShape="1">
          <a:blip r:embed="rId4"/>
          <a:srcRect b="2719"/>
          <a:stretch/>
        </p:blipFill>
        <p:spPr>
          <a:xfrm>
            <a:off x="729277" y="1412776"/>
            <a:ext cx="5043038" cy="5184576"/>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29277" y="908720"/>
            <a:ext cx="3845220" cy="400110"/>
          </a:xfrm>
          <a:prstGeom prst="rect">
            <a:avLst/>
          </a:prstGeom>
        </p:spPr>
        <p:txBody>
          <a:bodyPr wrap="none">
            <a:spAutoFit/>
          </a:bodyPr>
          <a:lstStyle/>
          <a:p>
            <a:r>
              <a:rPr lang="en-US" sz="2000" dirty="0" smtClean="0">
                <a:hlinkClick r:id="rId5"/>
              </a:rPr>
              <a:t>ZC_TRAVEL_APPROVER_M_LAMAB</a:t>
            </a:r>
            <a:endParaRPr lang="en-US" sz="2000" dirty="0"/>
          </a:p>
        </p:txBody>
      </p:sp>
      <p:sp>
        <p:nvSpPr>
          <p:cNvPr id="9" name="Rectangle 8"/>
          <p:cNvSpPr/>
          <p:nvPr/>
        </p:nvSpPr>
        <p:spPr>
          <a:xfrm>
            <a:off x="6636433" y="908720"/>
            <a:ext cx="4067973" cy="400110"/>
          </a:xfrm>
          <a:prstGeom prst="rect">
            <a:avLst/>
          </a:prstGeom>
        </p:spPr>
        <p:txBody>
          <a:bodyPr wrap="none">
            <a:spAutoFit/>
          </a:bodyPr>
          <a:lstStyle/>
          <a:p>
            <a:r>
              <a:rPr lang="en-US" sz="2000" dirty="0" smtClean="0">
                <a:hlinkClick r:id="rId6"/>
              </a:rPr>
              <a:t>ZC_BOOKING_APPROVER_M_LAMAB</a:t>
            </a:r>
            <a:endParaRPr lang="en-US" sz="2000" dirty="0"/>
          </a:p>
        </p:txBody>
      </p:sp>
    </p:spTree>
    <p:extLst>
      <p:ext uri="{BB962C8B-B14F-4D97-AF65-F5344CB8AC3E}">
        <p14:creationId xmlns:p14="http://schemas.microsoft.com/office/powerpoint/2010/main" val="226513095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Metadata Extension</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95156" y="1196752"/>
            <a:ext cx="4573002" cy="5256584"/>
          </a:xfrm>
          <a:prstGeom prst="rect">
            <a:avLst/>
          </a:prstGeom>
        </p:spPr>
      </p:pic>
      <p:pic>
        <p:nvPicPr>
          <p:cNvPr id="3" name="Picture 2"/>
          <p:cNvPicPr>
            <a:picLocks noChangeAspect="1"/>
          </p:cNvPicPr>
          <p:nvPr/>
        </p:nvPicPr>
        <p:blipFill>
          <a:blip r:embed="rId4"/>
          <a:stretch>
            <a:fillRect/>
          </a:stretch>
        </p:blipFill>
        <p:spPr>
          <a:xfrm>
            <a:off x="693813" y="1191297"/>
            <a:ext cx="4824535" cy="5314695"/>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29277" y="836712"/>
            <a:ext cx="3297313" cy="400110"/>
          </a:xfrm>
          <a:prstGeom prst="rect">
            <a:avLst/>
          </a:prstGeom>
        </p:spPr>
        <p:txBody>
          <a:bodyPr wrap="none">
            <a:spAutoFit/>
          </a:bodyPr>
          <a:lstStyle/>
          <a:p>
            <a:r>
              <a:rPr lang="en-US" sz="2000" dirty="0" smtClean="0"/>
              <a:t>Metadata Extension for </a:t>
            </a:r>
            <a:r>
              <a:rPr lang="en-US" sz="2000" dirty="0" smtClean="0">
                <a:hlinkClick r:id="rId5"/>
              </a:rPr>
              <a:t>Travel</a:t>
            </a:r>
            <a:endParaRPr lang="en-US" sz="2000" dirty="0"/>
          </a:p>
        </p:txBody>
      </p:sp>
      <p:sp>
        <p:nvSpPr>
          <p:cNvPr id="9" name="Rectangle 8"/>
          <p:cNvSpPr/>
          <p:nvPr/>
        </p:nvSpPr>
        <p:spPr>
          <a:xfrm>
            <a:off x="6636433" y="836712"/>
            <a:ext cx="3523978" cy="400110"/>
          </a:xfrm>
          <a:prstGeom prst="rect">
            <a:avLst/>
          </a:prstGeom>
        </p:spPr>
        <p:txBody>
          <a:bodyPr wrap="none">
            <a:spAutoFit/>
          </a:bodyPr>
          <a:lstStyle/>
          <a:p>
            <a:r>
              <a:rPr lang="en-US" sz="2000" dirty="0"/>
              <a:t>Metadata </a:t>
            </a:r>
            <a:r>
              <a:rPr lang="en-US" sz="2000" dirty="0" smtClean="0"/>
              <a:t>Extension </a:t>
            </a:r>
            <a:r>
              <a:rPr lang="en-US" sz="2000" dirty="0"/>
              <a:t>for </a:t>
            </a:r>
            <a:r>
              <a:rPr lang="en-US" sz="2000" dirty="0" smtClean="0">
                <a:hlinkClick r:id="rId6"/>
              </a:rPr>
              <a:t>Booking</a:t>
            </a:r>
            <a:endParaRPr lang="en-US" sz="2000" dirty="0"/>
          </a:p>
        </p:txBody>
      </p:sp>
    </p:spTree>
    <p:extLst>
      <p:ext uri="{BB962C8B-B14F-4D97-AF65-F5344CB8AC3E}">
        <p14:creationId xmlns:p14="http://schemas.microsoft.com/office/powerpoint/2010/main" val="212988402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Behavior Definition for Approver</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rotWithShape="1">
          <a:blip r:embed="rId3"/>
          <a:srcRect r="10703"/>
          <a:stretch/>
        </p:blipFill>
        <p:spPr>
          <a:xfrm>
            <a:off x="7606580" y="3471028"/>
            <a:ext cx="4183573" cy="2304256"/>
          </a:xfrm>
          <a:prstGeom prst="rect">
            <a:avLst/>
          </a:prstGeom>
        </p:spPr>
      </p:pic>
      <p:pic>
        <p:nvPicPr>
          <p:cNvPr id="3" name="Picture 2"/>
          <p:cNvPicPr>
            <a:picLocks noChangeAspect="1"/>
          </p:cNvPicPr>
          <p:nvPr/>
        </p:nvPicPr>
        <p:blipFill>
          <a:blip r:embed="rId4"/>
          <a:stretch>
            <a:fillRect/>
          </a:stretch>
        </p:blipFill>
        <p:spPr>
          <a:xfrm>
            <a:off x="609441" y="3093505"/>
            <a:ext cx="6061035" cy="3189540"/>
          </a:xfrm>
          <a:prstGeom prst="rect">
            <a:avLst/>
          </a:prstGeom>
        </p:spPr>
      </p:pic>
      <p:sp>
        <p:nvSpPr>
          <p:cNvPr id="7" name="Trapezoid 6">
            <a:extLst>
              <a:ext uri="{FF2B5EF4-FFF2-40B4-BE49-F238E27FC236}">
                <a16:creationId xmlns="" xmlns:a16="http://schemas.microsoft.com/office/drawing/2014/main" id="{3CF9945D-8CE6-41B7-BD84-CF2E0B472A12}"/>
              </a:ext>
            </a:extLst>
          </p:cNvPr>
          <p:cNvSpPr/>
          <p:nvPr/>
        </p:nvSpPr>
        <p:spPr>
          <a:xfrm rot="27000000">
            <a:off x="5799780" y="4086587"/>
            <a:ext cx="2805397" cy="106400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442" y="760636"/>
            <a:ext cx="10969942" cy="2308324"/>
          </a:xfrm>
          <a:prstGeom prst="rect">
            <a:avLst/>
          </a:prstGeom>
        </p:spPr>
        <p:txBody>
          <a:bodyPr wrap="square">
            <a:spAutoFit/>
          </a:bodyPr>
          <a:lstStyle/>
          <a:p>
            <a:pPr algn="just"/>
            <a:r>
              <a:rPr lang="en-US" sz="1800" dirty="0"/>
              <a:t>The scope of the UI service for the approver is more limited than for the processor. The approver can only modify the travel entity with accepting or rejecting the travel entries. The values in the corresponding booking entries are the basis for this decision-making.</a:t>
            </a:r>
          </a:p>
          <a:p>
            <a:pPr algn="just"/>
            <a:endParaRPr lang="en-US" sz="1800" dirty="0"/>
          </a:p>
          <a:p>
            <a:pPr algn="just"/>
            <a:r>
              <a:rPr lang="en-US" sz="1800" dirty="0"/>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 The keyword for this is use</a:t>
            </a:r>
            <a:r>
              <a:rPr lang="en-US" sz="1800" dirty="0" smtClean="0"/>
              <a:t>. - </a:t>
            </a:r>
            <a:r>
              <a:rPr lang="en-US" sz="1800" dirty="0" smtClean="0">
                <a:hlinkClick r:id="rId5"/>
              </a:rPr>
              <a:t>Code here</a:t>
            </a:r>
            <a:endParaRPr lang="en-US" sz="1800" dirty="0"/>
          </a:p>
        </p:txBody>
      </p:sp>
    </p:spTree>
    <p:extLst>
      <p:ext uri="{BB962C8B-B14F-4D97-AF65-F5344CB8AC3E}">
        <p14:creationId xmlns:p14="http://schemas.microsoft.com/office/powerpoint/2010/main" val="2812075111"/>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Service Definition</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374332" y="3562849"/>
            <a:ext cx="5670523" cy="2541488"/>
          </a:xfrm>
          <a:prstGeom prst="rect">
            <a:avLst/>
          </a:prstGeom>
        </p:spPr>
      </p:pic>
      <p:sp>
        <p:nvSpPr>
          <p:cNvPr id="3" name="Rectangle 2"/>
          <p:cNvSpPr/>
          <p:nvPr/>
        </p:nvSpPr>
        <p:spPr>
          <a:xfrm>
            <a:off x="609441" y="905526"/>
            <a:ext cx="10771236" cy="2308324"/>
          </a:xfrm>
          <a:prstGeom prst="rect">
            <a:avLst/>
          </a:prstGeom>
        </p:spPr>
        <p:txBody>
          <a:bodyPr wrap="square">
            <a:spAutoFit/>
          </a:bodyPr>
          <a:lstStyle/>
          <a:p>
            <a:pPr algn="just"/>
            <a:r>
              <a:rPr lang="en-US" sz="1800" dirty="0"/>
              <a:t>The service definition is a projection of the models and related behavior that you want to expose.</a:t>
            </a:r>
          </a:p>
          <a:p>
            <a:pPr algn="just"/>
            <a:endParaRPr lang="en-US" sz="1800" dirty="0"/>
          </a:p>
          <a:p>
            <a:pPr algn="just"/>
            <a:r>
              <a:rPr lang="en-US" sz="1800" dirty="0"/>
              <a:t>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r>
              <a:rPr lang="en-US" sz="1800" dirty="0" smtClean="0"/>
              <a:t>.</a:t>
            </a:r>
          </a:p>
          <a:p>
            <a:pPr algn="just"/>
            <a:r>
              <a:rPr lang="en-US" sz="1800" dirty="0"/>
              <a:t>Service definition is used to assign the scope of the OData service. Travel, Booking, Passenger, TravelAgency, Currency CDS views are exposed in the service definition. Optionally, you can assign an alias for the each exposed CDS view</a:t>
            </a:r>
          </a:p>
        </p:txBody>
      </p:sp>
      <p:cxnSp>
        <p:nvCxnSpPr>
          <p:cNvPr id="8" name="Straight Connector 7"/>
          <p:cNvCxnSpPr/>
          <p:nvPr/>
        </p:nvCxnSpPr>
        <p:spPr>
          <a:xfrm>
            <a:off x="621804" y="3816692"/>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6716DAAA-7009-4BFA-9313-18DA80509E40}"/>
              </a:ext>
            </a:extLst>
          </p:cNvPr>
          <p:cNvSpPr txBox="1"/>
          <p:nvPr/>
        </p:nvSpPr>
        <p:spPr>
          <a:xfrm>
            <a:off x="621804" y="3851756"/>
            <a:ext cx="4044812" cy="369332"/>
          </a:xfrm>
          <a:prstGeom prst="rect">
            <a:avLst/>
          </a:prstGeom>
          <a:noFill/>
        </p:spPr>
        <p:txBody>
          <a:bodyPr wrap="square" rtlCol="0">
            <a:spAutoFit/>
          </a:bodyPr>
          <a:lstStyle/>
          <a:p>
            <a:r>
              <a:rPr lang="en-US" sz="1800" dirty="0" smtClean="0">
                <a:hlinkClick r:id="rId4"/>
              </a:rPr>
              <a:t>Service Definition</a:t>
            </a:r>
            <a:endParaRPr lang="en-US" sz="1800" dirty="0"/>
          </a:p>
        </p:txBody>
      </p:sp>
      <p:sp>
        <p:nvSpPr>
          <p:cNvPr id="10" name="TextBox 9">
            <a:extLst>
              <a:ext uri="{FF2B5EF4-FFF2-40B4-BE49-F238E27FC236}">
                <a16:creationId xmlns="" xmlns:a16="http://schemas.microsoft.com/office/drawing/2014/main" id="{0ED6B133-127C-45F7-A6F7-791D612BB43A}"/>
              </a:ext>
            </a:extLst>
          </p:cNvPr>
          <p:cNvSpPr txBox="1"/>
          <p:nvPr/>
        </p:nvSpPr>
        <p:spPr>
          <a:xfrm>
            <a:off x="621804" y="3346217"/>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317246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Service Binding</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785698" y="1621022"/>
            <a:ext cx="10349274" cy="4904321"/>
          </a:xfrm>
          <a:prstGeom prst="rect">
            <a:avLst/>
          </a:prstGeom>
        </p:spPr>
      </p:pic>
      <p:sp>
        <p:nvSpPr>
          <p:cNvPr id="3" name="Rectangle 2"/>
          <p:cNvSpPr/>
          <p:nvPr/>
        </p:nvSpPr>
        <p:spPr>
          <a:xfrm>
            <a:off x="785698" y="905526"/>
            <a:ext cx="10594980" cy="646331"/>
          </a:xfrm>
          <a:prstGeom prst="rect">
            <a:avLst/>
          </a:prstGeom>
        </p:spPr>
        <p:txBody>
          <a:bodyPr wrap="square">
            <a:spAutoFit/>
          </a:bodyPr>
          <a:lstStyle/>
          <a:p>
            <a:r>
              <a:rPr lang="en-US" sz="1800" dirty="0"/>
              <a:t>A service binding implements the protocol that is used for the OData service. It uses a service definition that projects the data models and their related behaviors to the service.</a:t>
            </a:r>
          </a:p>
        </p:txBody>
      </p:sp>
    </p:spTree>
    <p:extLst>
      <p:ext uri="{BB962C8B-B14F-4D97-AF65-F5344CB8AC3E}">
        <p14:creationId xmlns:p14="http://schemas.microsoft.com/office/powerpoint/2010/main" val="400078826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9897</TotalTime>
  <Words>953</Words>
  <Application>Microsoft Office PowerPoint</Application>
  <PresentationFormat>Custom</PresentationFormat>
  <Paragraphs>86</Paragraphs>
  <Slides>16</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72 Black</vt: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PowerPoint Presentation</vt:lpstr>
      <vt:lpstr>PowerPoint Presentation</vt:lpstr>
      <vt:lpstr>Understand the Persona for Approver</vt:lpstr>
      <vt:lpstr>Approver Scenario</vt:lpstr>
      <vt:lpstr>Implementing Approver Projection CDS</vt:lpstr>
      <vt:lpstr>Metadata Extension</vt:lpstr>
      <vt:lpstr>Behavior Definition for Approver</vt:lpstr>
      <vt:lpstr>Service Definition</vt:lpstr>
      <vt:lpstr>Service Binding</vt:lpstr>
      <vt:lpstr>Fiori App Preview</vt:lpstr>
      <vt:lpstr>Deploy Fiori App to SAP CF</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284</cp:revision>
  <dcterms:created xsi:type="dcterms:W3CDTF">2013-09-12T13:05:01Z</dcterms:created>
  <dcterms:modified xsi:type="dcterms:W3CDTF">2021-12-07T04:46:58Z</dcterms:modified>
</cp:coreProperties>
</file>